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6858000" cx="12192000"/>
  <p:notesSz cx="6858000" cy="9144000"/>
  <p:embeddedFontLst>
    <p:embeddedFont>
      <p:font typeface="Helvetica Neue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10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3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2.xml"/><Relationship Id="rId38" Type="http://schemas.openxmlformats.org/officeDocument/2006/relationships/font" Target="fonts/HelveticaNeue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81850" y="1574674"/>
            <a:ext cx="6254427" cy="4235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/>
          <p:nvPr>
            <p:ph type="title"/>
          </p:nvPr>
        </p:nvSpPr>
        <p:spPr>
          <a:xfrm>
            <a:off x="7240587" y="1562465"/>
            <a:ext cx="3932237" cy="8589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881851" y="1562465"/>
            <a:ext cx="6254427" cy="4217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9" name="Google Shape;59;p11"/>
          <p:cNvSpPr txBox="1"/>
          <p:nvPr>
            <p:ph idx="2" type="body"/>
          </p:nvPr>
        </p:nvSpPr>
        <p:spPr>
          <a:xfrm>
            <a:off x="7240587" y="2547888"/>
            <a:ext cx="3932237" cy="3232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60" name="Google Shape;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9793" y="2485163"/>
            <a:ext cx="4008544" cy="339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6589" y="1818981"/>
            <a:ext cx="3508157" cy="82391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646591" y="1818981"/>
            <a:ext cx="350815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12"/>
          <p:cNvSpPr txBox="1"/>
          <p:nvPr>
            <p:ph idx="2" type="body"/>
          </p:nvPr>
        </p:nvSpPr>
        <p:spPr>
          <a:xfrm>
            <a:off x="646592" y="2642893"/>
            <a:ext cx="3481526" cy="2671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61281" y="1818981"/>
            <a:ext cx="3508157" cy="82391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2"/>
          <p:cNvSpPr txBox="1"/>
          <p:nvPr>
            <p:ph idx="3" type="body"/>
          </p:nvPr>
        </p:nvSpPr>
        <p:spPr>
          <a:xfrm>
            <a:off x="4261283" y="1818981"/>
            <a:ext cx="350815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7" name="Google Shape;67;p12"/>
          <p:cNvSpPr txBox="1"/>
          <p:nvPr>
            <p:ph idx="4" type="body"/>
          </p:nvPr>
        </p:nvSpPr>
        <p:spPr>
          <a:xfrm>
            <a:off x="4261284" y="2642893"/>
            <a:ext cx="3481526" cy="2671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8" name="Google Shape;6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43525" y="1818981"/>
            <a:ext cx="3508157" cy="82391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/>
          <p:nvPr>
            <p:ph idx="5" type="body"/>
          </p:nvPr>
        </p:nvSpPr>
        <p:spPr>
          <a:xfrm>
            <a:off x="4243527" y="1818981"/>
            <a:ext cx="350815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67092" y="1818981"/>
            <a:ext cx="3508157" cy="82391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/>
          <p:nvPr>
            <p:ph idx="6" type="body"/>
          </p:nvPr>
        </p:nvSpPr>
        <p:spPr>
          <a:xfrm>
            <a:off x="7867094" y="1818981"/>
            <a:ext cx="350815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12"/>
          <p:cNvSpPr txBox="1"/>
          <p:nvPr>
            <p:ph idx="7" type="body"/>
          </p:nvPr>
        </p:nvSpPr>
        <p:spPr>
          <a:xfrm>
            <a:off x="7867095" y="2642893"/>
            <a:ext cx="3481526" cy="2671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2489448" y="1751584"/>
            <a:ext cx="7213106" cy="13560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3"/>
          <p:cNvSpPr txBox="1"/>
          <p:nvPr>
            <p:ph type="title"/>
          </p:nvPr>
        </p:nvSpPr>
        <p:spPr>
          <a:xfrm>
            <a:off x="2489447" y="1362068"/>
            <a:ext cx="8181513" cy="5797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847078" y="2248273"/>
            <a:ext cx="5181600" cy="4122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2" type="body"/>
          </p:nvPr>
        </p:nvSpPr>
        <p:spPr>
          <a:xfrm>
            <a:off x="6181078" y="2248273"/>
            <a:ext cx="5181600" cy="4122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8" name="Google Shape;7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078" y="2214983"/>
            <a:ext cx="5181600" cy="41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2915" y="2214983"/>
            <a:ext cx="5181600" cy="4122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598846" y="1722268"/>
            <a:ext cx="3521476" cy="3760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2" type="body"/>
          </p:nvPr>
        </p:nvSpPr>
        <p:spPr>
          <a:xfrm>
            <a:off x="4250527" y="1722268"/>
            <a:ext cx="3521476" cy="3760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3" type="body"/>
          </p:nvPr>
        </p:nvSpPr>
        <p:spPr>
          <a:xfrm>
            <a:off x="7902208" y="1722268"/>
            <a:ext cx="3521476" cy="3760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7495" y="1698410"/>
            <a:ext cx="3564782" cy="382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07221" y="1698410"/>
            <a:ext cx="3564782" cy="382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69944" y="1689532"/>
            <a:ext cx="3564782" cy="382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42007" y="1287260"/>
            <a:ext cx="9507984" cy="70399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>
            <p:ph type="title"/>
          </p:nvPr>
        </p:nvSpPr>
        <p:spPr>
          <a:xfrm>
            <a:off x="1342008" y="1287260"/>
            <a:ext cx="9507984" cy="703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1342007" y="2120657"/>
            <a:ext cx="4557943" cy="4122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2" type="body"/>
          </p:nvPr>
        </p:nvSpPr>
        <p:spPr>
          <a:xfrm>
            <a:off x="6009443" y="2147290"/>
            <a:ext cx="4840549" cy="4122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2" name="Google Shape;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9443" y="2120657"/>
            <a:ext cx="4941162" cy="41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6495" y="2107339"/>
            <a:ext cx="4557943" cy="4162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2489448" y="1751584"/>
            <a:ext cx="7213106" cy="13560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type="title"/>
          </p:nvPr>
        </p:nvSpPr>
        <p:spPr>
          <a:xfrm>
            <a:off x="2489447" y="1362068"/>
            <a:ext cx="8181513" cy="5797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847078" y="2248273"/>
            <a:ext cx="5181600" cy="4122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2" type="body"/>
          </p:nvPr>
        </p:nvSpPr>
        <p:spPr>
          <a:xfrm>
            <a:off x="6181078" y="2248273"/>
            <a:ext cx="5181600" cy="4122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963" y="2203883"/>
            <a:ext cx="337867" cy="33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816487" y="6077363"/>
            <a:ext cx="337867" cy="33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577321">
            <a:off x="5754738" y="2197876"/>
            <a:ext cx="337867" cy="33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5721402" y="6096893"/>
            <a:ext cx="337867" cy="33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6951" y="2218375"/>
            <a:ext cx="337867" cy="33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6230475" y="6091855"/>
            <a:ext cx="337867" cy="33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577321">
            <a:off x="11168726" y="2212368"/>
            <a:ext cx="337867" cy="33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1135390" y="6111385"/>
            <a:ext cx="337867" cy="337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75898" y="2420563"/>
            <a:ext cx="7668429" cy="2206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132339" y="3230530"/>
            <a:ext cx="615370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2333718" y="2766218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" name="Google Shape;1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86811" y="0"/>
            <a:ext cx="2405189" cy="1855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413883"/>
            <a:ext cx="2121763" cy="1568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914400" y="1697857"/>
            <a:ext cx="5181600" cy="4122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2" type="body"/>
          </p:nvPr>
        </p:nvSpPr>
        <p:spPr>
          <a:xfrm>
            <a:off x="6248400" y="1697857"/>
            <a:ext cx="5181600" cy="4122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5522" y="1664568"/>
            <a:ext cx="5181600" cy="41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60237" y="1664567"/>
            <a:ext cx="5181600" cy="4122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65663" y="2475930"/>
            <a:ext cx="5183188" cy="82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787" y="2475930"/>
            <a:ext cx="5157787" cy="82391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839788" y="247593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3" type="body"/>
          </p:nvPr>
        </p:nvSpPr>
        <p:spPr>
          <a:xfrm>
            <a:off x="6065664" y="247593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5" name="Google Shape;25;p5"/>
          <p:cNvSpPr txBox="1"/>
          <p:nvPr>
            <p:ph idx="4" type="body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6702" y="2635726"/>
            <a:ext cx="10417098" cy="293057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887451" y="1526959"/>
            <a:ext cx="10515600" cy="1024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887450" y="2635726"/>
            <a:ext cx="10515600" cy="3045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55722" y="1562465"/>
            <a:ext cx="6254427" cy="4235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1026218" y="1580223"/>
            <a:ext cx="3932237" cy="8589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5055722" y="1580223"/>
            <a:ext cx="6254427" cy="4217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4" name="Google Shape;34;p7"/>
          <p:cNvSpPr txBox="1"/>
          <p:nvPr>
            <p:ph idx="2" type="body"/>
          </p:nvPr>
        </p:nvSpPr>
        <p:spPr>
          <a:xfrm>
            <a:off x="1026218" y="2565646"/>
            <a:ext cx="3932237" cy="3232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35" name="Google Shape;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424" y="2502921"/>
            <a:ext cx="4008544" cy="339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88576" y="2634431"/>
            <a:ext cx="1603762" cy="158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88021" y="2569613"/>
            <a:ext cx="4214179" cy="565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11589" y="2569613"/>
            <a:ext cx="4214179" cy="56552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/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Helvetica Neue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1311591" y="2569613"/>
            <a:ext cx="4214180" cy="5655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3" type="body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4" type="body"/>
          </p:nvPr>
        </p:nvSpPr>
        <p:spPr>
          <a:xfrm>
            <a:off x="6488024" y="2569613"/>
            <a:ext cx="4214180" cy="5655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pic>
        <p:nvPicPr>
          <p:cNvPr id="46" name="Google Shape;4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8" y="3299841"/>
            <a:ext cx="5183188" cy="267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9799" y="3272034"/>
            <a:ext cx="5183188" cy="2699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1599062" y="1409825"/>
            <a:ext cx="4381422" cy="9388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1689596" y="2504670"/>
            <a:ext cx="4158977" cy="3532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51" name="Google Shape;5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78374" y="2449053"/>
            <a:ext cx="4381422" cy="3707364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0"/>
          <p:cNvSpPr txBox="1"/>
          <p:nvPr/>
        </p:nvSpPr>
        <p:spPr>
          <a:xfrm>
            <a:off x="6196694" y="1409825"/>
            <a:ext cx="4381422" cy="9388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</a:pPr>
            <a:r>
              <a:rPr lang="en-IN" sz="3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Click to edit Master title style</a:t>
            </a:r>
            <a:endParaRPr sz="3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6302499" y="2497457"/>
            <a:ext cx="4233339" cy="361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pic>
        <p:nvPicPr>
          <p:cNvPr id="54" name="Google Shape;5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96694" y="2417485"/>
            <a:ext cx="4381422" cy="3707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116284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  <a:defRPr b="0" i="0" sz="4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2651759"/>
            <a:ext cx="10515600" cy="3525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geeksforgeeks.org/" TargetMode="External"/><Relationship Id="rId10" Type="http://schemas.openxmlformats.org/officeDocument/2006/relationships/hyperlink" Target="https://stackoverflow.com/" TargetMode="External"/><Relationship Id="rId12" Type="http://schemas.openxmlformats.org/officeDocument/2006/relationships/hyperlink" Target="https://towardsdatascience.com/data-cleaning-with-python-and-pandas-detecting-missing-values-3e9c6ebcf78b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pandas.pydata.org/pandas-docs/stable/index.html" TargetMode="External"/><Relationship Id="rId4" Type="http://schemas.openxmlformats.org/officeDocument/2006/relationships/hyperlink" Target="https://matplotlib.org/stable/contents.html" TargetMode="External"/><Relationship Id="rId9" Type="http://schemas.openxmlformats.org/officeDocument/2006/relationships/hyperlink" Target="https://jupyter.org/documentation" TargetMode="External"/><Relationship Id="rId5" Type="http://schemas.openxmlformats.org/officeDocument/2006/relationships/hyperlink" Target="https://numpy.org/doc/stable/" TargetMode="External"/><Relationship Id="rId6" Type="http://schemas.openxmlformats.org/officeDocument/2006/relationships/hyperlink" Target="https://beta.openai.com/docs/" TargetMode="External"/><Relationship Id="rId7" Type="http://schemas.openxmlformats.org/officeDocument/2006/relationships/hyperlink" Target="https://chat.openai.com/" TargetMode="External"/><Relationship Id="rId8" Type="http://schemas.openxmlformats.org/officeDocument/2006/relationships/hyperlink" Target="https://bard.google.com/cha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9022" y="441000"/>
            <a:ext cx="3048504" cy="29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1524000" y="2999058"/>
            <a:ext cx="9144000" cy="951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i="0" lang="en-IN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Futurense Technologies</a:t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1524000" y="3706760"/>
            <a:ext cx="9144000" cy="4218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 5</a:t>
            </a:r>
            <a:br>
              <a:rPr b="0" i="0" lang="en-I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-I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Akshay R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-I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Bhuvana C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-I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Neell Ravindra Ambere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-IN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Pratham Chopra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Code</a:t>
            </a:r>
            <a:endParaRPr/>
          </a:p>
        </p:txBody>
      </p:sp>
      <p:sp>
        <p:nvSpPr>
          <p:cNvPr id="170" name="Google Shape;170;p27"/>
          <p:cNvSpPr txBox="1"/>
          <p:nvPr/>
        </p:nvSpPr>
        <p:spPr>
          <a:xfrm>
            <a:off x="2491034" y="2056503"/>
            <a:ext cx="7524564" cy="2995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Update State/UT for Ladakh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census_data_relevant.loc[census_data_relevant['District'].isin(ladakh_districts), 'State/UT'] = 'Ladakh'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b="0" lang="en-I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Save the updated DataFrame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census_data_relevant.to_csv("/Users/bcr/Downloads/DS - Python + SQL + ETL - Healthcare Census (4)/DS - Python + SQL + ETL - Healthcare Census/Data/clean data/cleandata.csv", index=False)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census_data_relevant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Code</a:t>
            </a: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2016745" y="1698521"/>
            <a:ext cx="10320398" cy="5929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 5: (Find and process Missing Data)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Calculate percentage of missing data before filling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missing_percentage_before = pd.read_csv("/Users/bcr/Downloads/DS - Python + SQL + ETL - Healthcare Census (4)/DS - Python + SQL + ETL - Healthcare Census/Data/census_2011.csv").isnull().mean() * 100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b="0" lang="en-I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Fill missing values based on hints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census_data_relevant["Population"].fillna(census_data_relevant["Male"] + census_data_relevant["Female"], inplace=True)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census_data_relevant["Literate"].fillna(census_data_relevant["Literate_Male"] + census_data_relevant["Literate_Female"], inplace=True)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census_data_relevant["Population"].fillna(census_data_relevant["Young_and_Adult"] + census_data_relevant["Middle_Aged"] + census_data_relevant["Senior_Citizen"] + census_data_relevant["Age_Not_Stated"], inplace=True)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census_data_relevant["Households"].fillna(census_data_relevant["Households_Rural"] + census_data_relevant["Households_Urban"], inplace=True)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b="0" lang="en-I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Code</a:t>
            </a:r>
            <a:endParaRPr/>
          </a:p>
        </p:txBody>
      </p:sp>
      <p:sp>
        <p:nvSpPr>
          <p:cNvPr id="182" name="Google Shape;182;p29"/>
          <p:cNvSpPr txBox="1"/>
          <p:nvPr/>
        </p:nvSpPr>
        <p:spPr>
          <a:xfrm>
            <a:off x="2176402" y="1646788"/>
            <a:ext cx="10262341" cy="6032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Calculate percentage of missing data after filling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missing_percentage_after = census_data_relevant.isnull().mean() * 100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Visualization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fig, ax = plt.subplots(figsize=(10, 6))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sns.barplot(x=missing_percentage_before.index, y=missing_percentage_before, color='red', label='Before Filling')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sns.barplot(x=missing_percentage_after.index, y=missing_percentage_after, color='green', label='After Filling')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ax.set_ylabel('Percentage of Missing Data')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ax.set_title('Comparison of Missing Data Before and After Filling')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ax.legend()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plt.xticks(rotation=45, ha='right')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plt.tight_layout()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plt.show()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lang="en-I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I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Code</a:t>
            </a:r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2491034" y="1949532"/>
            <a:ext cx="8548914" cy="2369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 6: (Save Data)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census_data_relevant.to_csv("/Users/bcr/Downloads/DS - Python + SQL + ETL - Healthcare Census (4)/DS - Python + SQL + ETL - Healthcare Census/Data/clean data/census.csv", index=False)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census_data_relevant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lang="en-I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Code</a:t>
            </a:r>
            <a:endParaRPr/>
          </a:p>
        </p:txBody>
      </p:sp>
      <p:sp>
        <p:nvSpPr>
          <p:cNvPr id="194" name="Google Shape;194;p31"/>
          <p:cNvSpPr txBox="1"/>
          <p:nvPr/>
        </p:nvSpPr>
        <p:spPr>
          <a:xfrm>
            <a:off x="2374919" y="1833417"/>
            <a:ext cx="9047823" cy="5622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 7: (Process the relevant data)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Read housing data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housing_data = pd.read_csv("/Users/bcr/Downloads/DS - Python + SQL + ETL - Healthcare Census (4)/DS - Python + SQL + ETL - Healthcare Census/Data/housing.csv")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b="0" lang="en-I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Read census data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census_data = pd.read_csv("/Users/bcr/Downloads/DS - Python + SQL + ETL - Healthcare Census (4)/DS - Python + SQL + ETL - Healthcare Census/Data/clean data/census.csv")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b="0" lang="en-I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housing_data</a:t>
            </a:r>
            <a:br>
              <a:rPr b="0" lang="en-I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Function to format state names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 format_state_name(state_name):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return " ".join(word.title() for word in state_name.split()).replace(" And ", " and ")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b="0" lang="en-I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Code</a:t>
            </a:r>
            <a:endParaRPr/>
          </a:p>
        </p:txBody>
      </p:sp>
      <p:sp>
        <p:nvSpPr>
          <p:cNvPr id="200" name="Google Shape;200;p32"/>
          <p:cNvSpPr txBox="1"/>
          <p:nvPr/>
        </p:nvSpPr>
        <p:spPr>
          <a:xfrm>
            <a:off x="2360405" y="2056503"/>
            <a:ext cx="9047823" cy="403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Apply the function to the State/UT column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housing_data["State Name"] = housing_data["State Name"].apply(format_state_name)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housing_data.to_csv("/Users/bcr/Downloads/DS - Python + SQL + ETL - Healthcare Census (4)/DS - Python + SQL + ETL - Healthcare Census/Data/housing.csv", index=False)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housing_data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spcBef>
                <a:spcPts val="800"/>
              </a:spcBef>
              <a:spcAft>
                <a:spcPts val="0"/>
              </a:spcAft>
              <a:buNone/>
            </a:pPr>
            <a:br>
              <a:rPr b="0" lang="en-I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Merge housing and census data on District Name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merged_data = pd.merge(housing_data, census_data, left_on='District Name', right_on='District', how='outer')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b="0" lang="en-I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Code</a:t>
            </a:r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2176403" y="1833417"/>
            <a:ext cx="10334912" cy="5622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Calculate absolute values for relevant columns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merged_data['Households_Rural'] = merged_data['Total Number of households'] * merged_data['Households_Rural'] / 100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merged_data['Households_Urban'] = merged_data['Total Number of households'] * merged_data['Households_Urban'] / 100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merged_data['Households_Rural_Livable'] = merged_data['Households_Rural'] * merged_data['Total Number of Livable'] / 100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merged_data['Households_Urban_Livable'] = merged_data['Households_Urban'] * merged_data['Total Number of Livable'] / 100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merged_data['Households_Rural_Dilapidated'] = merged_data['Households_Rural'] * merged_data['Total Number of Dilapidated'] / 100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merged_data['Households_Urban_Dilapidated'] = merged_data['Households_Urban'] * merged_data['Total Number of Dilapidated'] / 100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merged_data['Households_Rural_Toilet_Premise'] = merged_data['Households_Rural'] * merged_data['Latrine_premise'] / 100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lang="en-I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Code</a:t>
            </a:r>
            <a:endParaRPr/>
          </a:p>
        </p:txBody>
      </p:sp>
      <p:sp>
        <p:nvSpPr>
          <p:cNvPr id="212" name="Google Shape;212;p34"/>
          <p:cNvSpPr txBox="1"/>
          <p:nvPr/>
        </p:nvSpPr>
        <p:spPr>
          <a:xfrm>
            <a:off x="1770003" y="1636058"/>
            <a:ext cx="10421997" cy="5221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75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merged_data['Households_Urban_Toilet_Premise'] = merged_data['Households_Urban'] * merged_data['Latrine_premise'] / 100</a:t>
            </a:r>
            <a:endParaRPr b="0" sz="17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75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Save the processed data</a:t>
            </a:r>
            <a:endParaRPr b="0" sz="17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75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housing_data_merged="/Users/bcr/Downloads/DS - Python + SQL + ETL - Healthcare Census (4)/DS - Python + SQL + ETL - Healthcare Census/Data/clean data/housing.csv"</a:t>
            </a:r>
            <a:endParaRPr b="0" sz="17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75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merged_data.to_csv(housing_data_merged, index=False)</a:t>
            </a:r>
            <a:endParaRPr b="0" sz="17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b="0" lang="en-IN" sz="17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IN" sz="175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Report if any district data is in one file but not the other</a:t>
            </a:r>
            <a:endParaRPr b="0" sz="17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75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missing_districts_census = census_data[~census_data['District'].isin(housing_data['District Name'])]['District']</a:t>
            </a:r>
            <a:endParaRPr b="0" sz="17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75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missing_districts_housing = housing_data[~housing_data['District Name'].isin(census_data['District'])]['District Name']</a:t>
            </a:r>
            <a:endParaRPr b="0" sz="17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b="0" lang="en-IN" sz="17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IN" sz="175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print("Districts in census but not in housing data: \n ", missing_districts_census.tolist())</a:t>
            </a:r>
            <a:endParaRPr b="0" sz="17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b="0" lang="en-IN" sz="17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IN" sz="175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print("\n Districts in housing but not in census data: \n ", missing_districts_housing.tolist())</a:t>
            </a:r>
            <a:endParaRPr b="0" sz="175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465832" y="850332"/>
            <a:ext cx="474925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Figures/Graph</a:t>
            </a:r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 rotWithShape="1">
          <a:blip r:embed="rId3">
            <a:alphaModFix/>
          </a:blip>
          <a:srcRect b="6392" l="11756" r="12782" t="7441"/>
          <a:stretch/>
        </p:blipFill>
        <p:spPr>
          <a:xfrm>
            <a:off x="2249714" y="1864955"/>
            <a:ext cx="6691087" cy="4302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Results(Screenshot)</a:t>
            </a:r>
            <a:endParaRPr/>
          </a:p>
        </p:txBody>
      </p:sp>
      <p:pic>
        <p:nvPicPr>
          <p:cNvPr id="224" name="Google Shape;22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6401" y="2577410"/>
            <a:ext cx="6895027" cy="388274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6"/>
          <p:cNvSpPr txBox="1"/>
          <p:nvPr/>
        </p:nvSpPr>
        <p:spPr>
          <a:xfrm>
            <a:off x="1915884" y="2056503"/>
            <a:ext cx="77850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1 : Problem Statement - Keeping The Relevant Data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-2395598" y="672140"/>
            <a:ext cx="7524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Index</a:t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2176402" y="1997838"/>
            <a:ext cx="8015348" cy="4262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AutoNum type="arabicPeriod"/>
            </a:pPr>
            <a:r>
              <a:rPr b="0" i="0" lang="en-IN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Statement</a:t>
            </a:r>
            <a:endParaRPr/>
          </a:p>
          <a:p>
            <a:pPr indent="-514350" lvl="0" marL="514350" marR="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AutoNum type="arabicPeriod"/>
            </a:pPr>
            <a:r>
              <a:rPr b="0" i="0" lang="en-IN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Description</a:t>
            </a:r>
            <a:endParaRPr/>
          </a:p>
          <a:p>
            <a:pPr indent="-514350" lvl="0" marL="514350" marR="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AutoNum type="arabicPeriod"/>
            </a:pPr>
            <a:r>
              <a:rPr b="0" i="0" lang="en-IN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</a:t>
            </a:r>
            <a:endParaRPr/>
          </a:p>
          <a:p>
            <a:pPr indent="-514350" lvl="0" marL="514350" marR="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AutoNum type="arabicPeriod"/>
            </a:pPr>
            <a:r>
              <a:rPr b="0" i="0" lang="en-IN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Figures/Graph</a:t>
            </a:r>
            <a:endParaRPr/>
          </a:p>
          <a:p>
            <a:pPr indent="-514350" lvl="0" marL="514350" marR="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AutoNum type="arabicPeriod"/>
            </a:pPr>
            <a:r>
              <a:rPr b="0" i="0" lang="en-IN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Results(Screenshot)</a:t>
            </a:r>
            <a:endParaRPr/>
          </a:p>
          <a:p>
            <a:pPr indent="-514350" lvl="0" marL="514350" marR="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AutoNum type="arabicPeriod"/>
            </a:pPr>
            <a:r>
              <a:rPr b="0" i="0" lang="en-IN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</a:t>
            </a:r>
            <a:endParaRPr b="0" i="0" sz="2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514350" lvl="0" marL="514350" marR="0" rtl="0" algn="l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AutoNum type="arabicPeriod"/>
            </a:pPr>
            <a:r>
              <a:rPr b="0" i="0" lang="en-IN" sz="2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Results(Screenshot)</a:t>
            </a:r>
            <a:endParaRPr/>
          </a:p>
        </p:txBody>
      </p:sp>
      <p:pic>
        <p:nvPicPr>
          <p:cNvPr id="231" name="Google Shape;23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203" y="2322513"/>
            <a:ext cx="7076168" cy="398475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7"/>
          <p:cNvSpPr txBox="1"/>
          <p:nvPr/>
        </p:nvSpPr>
        <p:spPr>
          <a:xfrm>
            <a:off x="1937203" y="1820176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2 : Problem Statement 1 - Contd.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Results(Screenshot)</a:t>
            </a:r>
            <a:endParaRPr/>
          </a:p>
        </p:txBody>
      </p:sp>
      <p:sp>
        <p:nvSpPr>
          <p:cNvPr id="238" name="Google Shape;238;p38"/>
          <p:cNvSpPr txBox="1"/>
          <p:nvPr/>
        </p:nvSpPr>
        <p:spPr>
          <a:xfrm>
            <a:off x="1509484" y="1871837"/>
            <a:ext cx="81914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3 : Problem Statement 2 - Rename The Column Names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9" name="Google Shape;23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8175" y="2438628"/>
            <a:ext cx="7076168" cy="3984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Results(Screenshot)</a:t>
            </a:r>
            <a:endParaRPr/>
          </a:p>
        </p:txBody>
      </p:sp>
      <p:sp>
        <p:nvSpPr>
          <p:cNvPr id="245" name="Google Shape;245;p39"/>
          <p:cNvSpPr txBox="1"/>
          <p:nvPr/>
        </p:nvSpPr>
        <p:spPr>
          <a:xfrm>
            <a:off x="1973942" y="1871837"/>
            <a:ext cx="72716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4 : Problem Statement - Rename State / UT Names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6" name="Google Shape;24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6401" y="2304216"/>
            <a:ext cx="7069197" cy="3980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Results(Screenshot)</a:t>
            </a:r>
            <a:endParaRPr/>
          </a:p>
        </p:txBody>
      </p:sp>
      <p:sp>
        <p:nvSpPr>
          <p:cNvPr id="252" name="Google Shape;252;p40"/>
          <p:cNvSpPr txBox="1"/>
          <p:nvPr/>
        </p:nvSpPr>
        <p:spPr>
          <a:xfrm>
            <a:off x="1886858" y="1871837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5 : Problem Statement - New State / UT Formation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3" name="Google Shape;25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7833" y="2241169"/>
            <a:ext cx="7105196" cy="400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Results(Screenshot)</a:t>
            </a:r>
            <a:endParaRPr/>
          </a:p>
        </p:txBody>
      </p:sp>
      <p:sp>
        <p:nvSpPr>
          <p:cNvPr id="259" name="Google Shape;259;p41"/>
          <p:cNvSpPr txBox="1"/>
          <p:nvPr/>
        </p:nvSpPr>
        <p:spPr>
          <a:xfrm>
            <a:off x="1741714" y="2056503"/>
            <a:ext cx="66529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6 : Problem Statement 5 - Find &amp; Process Missing Data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0" name="Google Shape;26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8803" y="2540227"/>
            <a:ext cx="6652965" cy="3746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Results(Screenshot)</a:t>
            </a:r>
            <a:endParaRPr/>
          </a:p>
        </p:txBody>
      </p:sp>
      <p:sp>
        <p:nvSpPr>
          <p:cNvPr id="266" name="Google Shape;266;p42"/>
          <p:cNvSpPr txBox="1"/>
          <p:nvPr/>
        </p:nvSpPr>
        <p:spPr>
          <a:xfrm>
            <a:off x="2176402" y="2022949"/>
            <a:ext cx="73297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7 : Graph - Comparison Of Missing Data Before &amp; After Filling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7" name="Google Shape;26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6401" y="2598284"/>
            <a:ext cx="6909541" cy="3890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Results(Screenshot)</a:t>
            </a:r>
            <a:endParaRPr/>
          </a:p>
        </p:txBody>
      </p:sp>
      <p:sp>
        <p:nvSpPr>
          <p:cNvPr id="273" name="Google Shape;273;p43"/>
          <p:cNvSpPr txBox="1"/>
          <p:nvPr/>
        </p:nvSpPr>
        <p:spPr>
          <a:xfrm>
            <a:off x="2176402" y="2022949"/>
            <a:ext cx="73297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8 : Problem Statement 6 - Save Data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4" name="Google Shape;27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6401" y="2583770"/>
            <a:ext cx="6938569" cy="3907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Results(Screenshot)</a:t>
            </a:r>
            <a:endParaRPr/>
          </a:p>
        </p:txBody>
      </p:sp>
      <p:sp>
        <p:nvSpPr>
          <p:cNvPr id="280" name="Google Shape;280;p44"/>
          <p:cNvSpPr txBox="1"/>
          <p:nvPr/>
        </p:nvSpPr>
        <p:spPr>
          <a:xfrm>
            <a:off x="2176402" y="2022949"/>
            <a:ext cx="73297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9 : Problem Statement 7 - Process The Relevant Data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1" name="Google Shape;28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6402" y="2487566"/>
            <a:ext cx="7025655" cy="3956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Results(Screenshot)</a:t>
            </a:r>
            <a:endParaRPr/>
          </a:p>
        </p:txBody>
      </p:sp>
      <p:sp>
        <p:nvSpPr>
          <p:cNvPr id="287" name="Google Shape;287;p45"/>
          <p:cNvSpPr txBox="1"/>
          <p:nvPr/>
        </p:nvSpPr>
        <p:spPr>
          <a:xfrm>
            <a:off x="2176402" y="2022949"/>
            <a:ext cx="73297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10 : Problem Statement 7 - Contd.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8" name="Google Shape;28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6402" y="2525713"/>
            <a:ext cx="7069198" cy="3980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Conclusion</a:t>
            </a:r>
            <a:endParaRPr/>
          </a:p>
        </p:txBody>
      </p:sp>
      <p:sp>
        <p:nvSpPr>
          <p:cNvPr id="294" name="Google Shape;294;p46"/>
          <p:cNvSpPr txBox="1"/>
          <p:nvPr/>
        </p:nvSpPr>
        <p:spPr>
          <a:xfrm>
            <a:off x="1889197" y="1698521"/>
            <a:ext cx="10302803" cy="53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Refining the Data:</a:t>
            </a:r>
            <a:endParaRPr b="1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I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worked on refining the dataset, focusing on essential aspects like population, literacy rates, and household details.</a:t>
            </a:r>
            <a:endParaRPr b="1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Consistent Naming:</a:t>
            </a:r>
            <a:endParaRPr b="1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I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Successfully made the dataset more organized by standardizing column and state/union territory names.</a:t>
            </a:r>
            <a:endParaRPr b="1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Handling Changes:</a:t>
            </a:r>
            <a:endParaRPr b="1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I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Integrated changes from Telangana (2014) and Ladakh (2019) formations seamlessly.</a:t>
            </a:r>
            <a:endParaRPr b="1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Complete Data Set:</a:t>
            </a:r>
            <a:endParaRPr b="1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I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Addressed missing values, resulting in a much more complete dataset for thorough healthcare analysis.</a:t>
            </a:r>
            <a:endParaRPr b="1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Visual Insight:</a:t>
            </a:r>
            <a:endParaRPr b="1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I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Created visuals comparing missing data percentages, providing a clear before-and-after view.</a:t>
            </a:r>
            <a:endParaRPr b="1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Easy Accessibility:</a:t>
            </a:r>
            <a:endParaRPr b="1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I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Saved the refined census data as "census.csv," making it easily accessible for future healthcare analyses.</a:t>
            </a:r>
            <a:endParaRPr b="1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 Holistic Foundation:</a:t>
            </a:r>
            <a:endParaRPr b="1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I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Extended our analysis to housing data, enriching the dataset for comprehensive healthcare research.</a:t>
            </a:r>
            <a:endParaRPr b="1" i="0" sz="1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8. Project Conclusion:</a:t>
            </a:r>
            <a:endParaRPr b="1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I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Successfully achieved our goals, creating a clean, standardized dataset ready for valuable insights in healthcare research.</a:t>
            </a:r>
            <a:br>
              <a:rPr b="0" i="0" lang="en-IN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20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-863873" y="614890"/>
            <a:ext cx="7524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Project Statement</a:t>
            </a:r>
            <a:endParaRPr/>
          </a:p>
        </p:txBody>
      </p:sp>
      <p:sp>
        <p:nvSpPr>
          <p:cNvPr id="128" name="Google Shape;128;p20"/>
          <p:cNvSpPr txBox="1"/>
          <p:nvPr/>
        </p:nvSpPr>
        <p:spPr>
          <a:xfrm>
            <a:off x="2176402" y="1669492"/>
            <a:ext cx="93183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413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AutoNum type="arabicPeriod"/>
            </a:pPr>
            <a:r>
              <a:rPr b="0" i="0" lang="en-I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Clean the Census Data:</a:t>
            </a:r>
            <a:endParaRPr sz="1200"/>
          </a:p>
          <a:p>
            <a:pPr indent="-330200" lvl="0" marL="800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and retain relevant columns for healthcare analysis.</a:t>
            </a:r>
            <a:endParaRPr b="1" i="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342900" marR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AutoNum type="arabicPeriod" startAt="2"/>
            </a:pPr>
            <a:r>
              <a:rPr b="0" i="0" lang="en-I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Rename the Column Names:</a:t>
            </a:r>
            <a:endParaRPr sz="1200"/>
          </a:p>
          <a:p>
            <a:pPr indent="-330200" lvl="0" marL="800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Standardize column names for uniformity, considering the census year.</a:t>
            </a:r>
            <a:endParaRPr b="1" i="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342900" marR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AutoNum type="arabicPeriod" startAt="3"/>
            </a:pPr>
            <a:r>
              <a:rPr b="0" i="0" lang="en-I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Rename State/UT Names:</a:t>
            </a:r>
            <a:endParaRPr sz="1200"/>
          </a:p>
          <a:p>
            <a:pPr indent="-330200" lvl="0" marL="800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Achieve uniformity in State/UT names for cohesive dataset representation.</a:t>
            </a:r>
            <a:endParaRPr b="1" i="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342900" marR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AutoNum type="arabicPeriod" startAt="4"/>
            </a:pPr>
            <a:r>
              <a:rPr b="0" i="0" lang="en-I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New State/UT Formation:</a:t>
            </a:r>
            <a:endParaRPr sz="1200"/>
          </a:p>
          <a:p>
            <a:pPr indent="-330200" lvl="0" marL="800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Update state names post Telangana and Ladakh formations for historical accuracy.</a:t>
            </a:r>
            <a:endParaRPr b="1" i="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342900" marR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AutoNum type="arabicPeriod" startAt="5"/>
            </a:pPr>
            <a:r>
              <a:rPr b="0" i="0" lang="en-I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 and Process Missing Data:</a:t>
            </a:r>
            <a:endParaRPr sz="1200"/>
          </a:p>
          <a:p>
            <a:pPr indent="-330200" lvl="0" marL="800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 and fill missing data, visualize improvements before and after data filling.</a:t>
            </a:r>
            <a:endParaRPr b="1" i="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342900" marR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AutoNum type="arabicPeriod" startAt="6"/>
            </a:pPr>
            <a:r>
              <a:rPr b="0" i="0" lang="en-I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Data:</a:t>
            </a:r>
            <a:endParaRPr sz="1200"/>
          </a:p>
          <a:p>
            <a:pPr indent="-330200" lvl="0" marL="800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Save processed data in "census.csv" for easy access in the "Clean_Data" folder.</a:t>
            </a:r>
            <a:endParaRPr b="1" i="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342900" marR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AutoNum type="arabicPeriod" startAt="7"/>
            </a:pPr>
            <a:r>
              <a:rPr b="0" i="0" lang="en-I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Process Relevant Data from Housing Data:</a:t>
            </a:r>
            <a:endParaRPr sz="1200"/>
          </a:p>
          <a:p>
            <a:pPr indent="-330200" lvl="0" marL="8001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Extract and calculate absolute values from housing data, save processed data in "housing.csv." Check for data consistency across datasets.</a:t>
            </a:r>
            <a:br>
              <a:rPr b="0" i="0" lang="en-IN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References</a:t>
            </a:r>
            <a:endParaRPr/>
          </a:p>
        </p:txBody>
      </p:sp>
      <p:sp>
        <p:nvSpPr>
          <p:cNvPr id="300" name="Google Shape;300;p47"/>
          <p:cNvSpPr txBox="1"/>
          <p:nvPr/>
        </p:nvSpPr>
        <p:spPr>
          <a:xfrm>
            <a:off x="2176402" y="1684898"/>
            <a:ext cx="8563428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Pandas Documentation. (n.d.). Retrieved from </a:t>
            </a:r>
            <a:r>
              <a:rPr b="0" i="0" lang="en-IN" sz="1600" u="sng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https://pandas.pydata.org/pandas-docs/stable/index.html</a:t>
            </a:r>
            <a:endParaRPr b="0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Matplotlib Documentation. (n.d.). Retrieved from </a:t>
            </a:r>
            <a:r>
              <a:rPr b="0" i="0" lang="en-IN" sz="1600" u="sng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https://matplotlib.org/stable/contents.html</a:t>
            </a:r>
            <a:endParaRPr b="0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NumPy Documentation. (n.d.). Retrieved from </a:t>
            </a:r>
            <a:r>
              <a:rPr b="0" i="0" lang="en-IN" sz="1600" u="sng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https://numpy.org/doc/stable/</a:t>
            </a:r>
            <a:endParaRPr b="0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OpenAI Generative Pre-Trained Model - 3.5. (n.d.). Retrieved from</a:t>
            </a:r>
            <a:r>
              <a:rPr b="0" i="0" lang="en-IN" sz="1600" u="sng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 </a:t>
            </a:r>
            <a:r>
              <a:rPr b="0" i="0" lang="en-IN" sz="1600" u="sng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https://chat.openai.com/</a:t>
            </a:r>
            <a:endParaRPr b="0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Bard AI Experiment. (n.d.). Retrieved from </a:t>
            </a:r>
            <a:r>
              <a:rPr b="0" i="0" lang="en-IN" sz="1600" u="sng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https://bard.google.com/chat</a:t>
            </a:r>
            <a:endParaRPr b="0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Jupyter Notebook Documentation. (n.d.). Retrieved from </a:t>
            </a:r>
            <a:r>
              <a:rPr b="0" i="0" lang="en-IN" sz="1600" u="sng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https://jupyter.org/documentation</a:t>
            </a:r>
            <a:endParaRPr b="0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Stack Overflow Community. (n.d.). Retrieved from</a:t>
            </a:r>
            <a:r>
              <a:rPr b="0" i="0" lang="en-IN" sz="1600" u="sng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 https://stackoverflow.com/</a:t>
            </a:r>
            <a:endParaRPr b="0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GeeksforGeeks. (n.d.). Retrieved from</a:t>
            </a:r>
            <a:r>
              <a:rPr b="0" i="0" lang="en-IN" sz="1600" u="sng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/>
              </a:rPr>
              <a:t> https://www.geeksforgeeks.org/</a:t>
            </a:r>
            <a:endParaRPr b="0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Cleaning and Preprocessing with Python. (n.d.). Retrieved from </a:t>
            </a:r>
            <a:r>
              <a:rPr b="0" i="0" lang="en-IN" sz="1600" u="sng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12"/>
              </a:rPr>
              <a:t>https://towardsdatascience.com/data-cleaning-with-python-and-pandas-detecting-missing-values-3e9c6ebcf78b</a:t>
            </a:r>
            <a:endParaRPr b="0" i="0" sz="1600" u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"/>
          <p:cNvSpPr txBox="1"/>
          <p:nvPr>
            <p:ph type="title"/>
          </p:nvPr>
        </p:nvSpPr>
        <p:spPr>
          <a:xfrm>
            <a:off x="2333718" y="2766218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Thank You!!!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Description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2176402" y="2056503"/>
            <a:ext cx="9493084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Data Selection: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Identified essential columns, including population, literacy rates, and household details.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Utilized Pandas functions for efficient extraction and organization of relevant data.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Column Standardization: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Employed Pandas functions to standardize column names, ensuring clarity and uniformity.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libraries used: Pandas, NumPy for numerical operations.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State and Union Territory Uniformization: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 Python functions applied for consistent formatting of state and union territory names.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Considered exceptions like "and" for proper capitalization.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 Geopolitical Changes Integration: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 Python functions updated state names post Telangana (2014) and Ladakh (2019) formations.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Description</a:t>
            </a: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2176402" y="2200623"/>
            <a:ext cx="9493084" cy="38010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5. Data Cleaning and Visualization: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Pandas functions used for filtering and organizing columns, retaining only essential information.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Matplotlib employed to create visualizations, comparing missing data percentages before and after the data-filling process.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6. Data Export: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Pandas functions utilized for exporting the refined census data, saved as "census.csv" for future healthcare analyses.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7. Housing Data Integration: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Functions employed for reading, processing, and seamlessly integrating housing data into the census dataset.</a:t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Code</a:t>
            </a:r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2176402" y="1785607"/>
            <a:ext cx="9666514" cy="5098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 1: (Keep the relevant data)</a:t>
            </a:r>
            <a:b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 pandas as pd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 matplotlib.pyplot as plt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 seaborn as sns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Load the census data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census_data_relevant = pd.read_csv("/Users/bcr/Downloads/DS - Python + SQL + ETL - Healthcare Census (4)/DS - Python + SQL + ETL - Healthcare Census/Data/census_2011.csv")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census_data_relevant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Select the relevant columns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census_data_relevant = census_data_relevant[["State name", "District name", "Population", "Male", "Female", "Literate", "Male_Literate", "Female_Literate", "Rural_Households", "Urban_Households", "Households","Age_Group_0_29", "Age_Group_30_49", "Age_Group_50", "Age not stated"]]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census_data_relevant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Code</a:t>
            </a:r>
            <a:endParaRPr/>
          </a:p>
        </p:txBody>
      </p:sp>
      <p:sp>
        <p:nvSpPr>
          <p:cNvPr id="152" name="Google Shape;152;p24"/>
          <p:cNvSpPr txBox="1"/>
          <p:nvPr/>
        </p:nvSpPr>
        <p:spPr>
          <a:xfrm>
            <a:off x="1944914" y="2269594"/>
            <a:ext cx="9840686" cy="3303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sng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 2: (Rename the Column names)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Rename the column names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census_data_relevant = census_data_relevant.rename(columns={"State name": "State/UT", "District name": "District", "Male_Literate": "Literate_Male", "Female_Literate": "Literate_Female","Rural_Households": "Households_Rural", "Urban_Households": "Households_Urban", "Age_Group_0_29": "Young_and_Adult", "Age_Group_30_49": "Middle_Aged", "Age_Group_50": "Senior_Citizen", "Age not stated": "Age_Not_Stated"})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census_data_relevant</a:t>
            </a:r>
            <a:endParaRPr b="0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b="0" i="0" lang="en-IN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Code</a:t>
            </a:r>
            <a:endParaRPr/>
          </a:p>
        </p:txBody>
      </p:sp>
      <p:sp>
        <p:nvSpPr>
          <p:cNvPr id="158" name="Google Shape;158;p25"/>
          <p:cNvSpPr txBox="1"/>
          <p:nvPr/>
        </p:nvSpPr>
        <p:spPr>
          <a:xfrm>
            <a:off x="2176402" y="1934885"/>
            <a:ext cx="9318912" cy="4821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0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 3: (Rename State/UT Names)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Function to format state names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 format_state_name(state_name):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return " ".join(word.title() for word in state_name.split()).replace(" And ", " and ")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b="0" lang="en-I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Apply the function to the State/UT column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census_data_relevant["State/UT"] = census_data_relevant["State/UT"].apply(format_state_name)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census_data_relevant.to_csv("/Users/bcr/Downloads/DS - Python + SQL + ETL - Healthcare Census (4)/DS - Python + SQL + ETL - Healthcare Census/Data/clean data/census.csv", index=False)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8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census_data_relevant</a:t>
            </a:r>
            <a:endParaRPr b="0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lang="en-I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2176402" y="730940"/>
            <a:ext cx="752456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Helvetica Neue"/>
              <a:buNone/>
            </a:pPr>
            <a:r>
              <a:rPr lang="en-IN"/>
              <a:t>Code</a:t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2176402" y="1930399"/>
            <a:ext cx="9013372" cy="4637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800" u="sng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 4: (New State/UT formation)</a:t>
            </a:r>
            <a:endParaRPr b="0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telangana_districts_file = "/Users/bcr/Downloads/DS - Python + SQL + ETL - Healthcare Census (4)/DS - Python + SQL + ETL - Healthcare Census/Data/Telangana.txt"</a:t>
            </a:r>
            <a:endParaRPr b="0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open(telangana_districts_file, 'r') as file:</a:t>
            </a:r>
            <a:endParaRPr b="0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   telangana_districts = [line.strip() for line in file]</a:t>
            </a:r>
            <a:endParaRPr b="0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b="0" lang="en-I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Update State/UT for Telangana</a:t>
            </a:r>
            <a:endParaRPr b="0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census_data_relevant.loc[census_data_relevant['District'].isin(telangana_districts), 'State/UT'] = 'Telangana'</a:t>
            </a:r>
            <a:endParaRPr b="0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b="0" lang="en-I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Read Ladakh districts</a:t>
            </a:r>
            <a:endParaRPr b="0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IN" sz="16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ladakh_districts = ["Leh","Kargil","Leh(Ladakh)"]</a:t>
            </a:r>
            <a:endParaRPr b="0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b="0" lang="en-I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I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